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7"/>
  </p:notesMasterIdLst>
  <p:sldIdLst>
    <p:sldId id="895" r:id="rId2"/>
    <p:sldId id="939" r:id="rId3"/>
    <p:sldId id="1012" r:id="rId4"/>
    <p:sldId id="1019" r:id="rId5"/>
    <p:sldId id="1013" r:id="rId6"/>
    <p:sldId id="949" r:id="rId7"/>
    <p:sldId id="1036" r:id="rId8"/>
    <p:sldId id="1014" r:id="rId9"/>
    <p:sldId id="1037" r:id="rId10"/>
    <p:sldId id="1038" r:id="rId11"/>
    <p:sldId id="951" r:id="rId12"/>
    <p:sldId id="948" r:id="rId13"/>
    <p:sldId id="1035" r:id="rId14"/>
    <p:sldId id="1034" r:id="rId15"/>
    <p:sldId id="1009" r:id="rId16"/>
    <p:sldId id="1010" r:id="rId17"/>
    <p:sldId id="1015" r:id="rId18"/>
    <p:sldId id="1016" r:id="rId19"/>
    <p:sldId id="959" r:id="rId20"/>
    <p:sldId id="1039" r:id="rId21"/>
    <p:sldId id="963" r:id="rId22"/>
    <p:sldId id="961" r:id="rId23"/>
    <p:sldId id="964" r:id="rId24"/>
    <p:sldId id="1023" r:id="rId25"/>
    <p:sldId id="1024" r:id="rId26"/>
    <p:sldId id="1025" r:id="rId27"/>
    <p:sldId id="1026" r:id="rId28"/>
    <p:sldId id="1027" r:id="rId29"/>
    <p:sldId id="1029" r:id="rId30"/>
    <p:sldId id="1031" r:id="rId31"/>
    <p:sldId id="1152" r:id="rId32"/>
    <p:sldId id="1153" r:id="rId33"/>
    <p:sldId id="1032" r:id="rId34"/>
    <p:sldId id="966" r:id="rId35"/>
    <p:sldId id="836" r:id="rId36"/>
    <p:sldId id="967" r:id="rId37"/>
    <p:sldId id="943" r:id="rId38"/>
    <p:sldId id="968" r:id="rId39"/>
    <p:sldId id="969" r:id="rId40"/>
    <p:sldId id="944" r:id="rId41"/>
    <p:sldId id="970" r:id="rId42"/>
    <p:sldId id="945" r:id="rId43"/>
    <p:sldId id="971" r:id="rId44"/>
    <p:sldId id="984" r:id="rId45"/>
    <p:sldId id="972" r:id="rId46"/>
    <p:sldId id="973" r:id="rId47"/>
    <p:sldId id="1033" r:id="rId48"/>
    <p:sldId id="974" r:id="rId49"/>
    <p:sldId id="1018" r:id="rId50"/>
    <p:sldId id="979" r:id="rId51"/>
    <p:sldId id="977" r:id="rId52"/>
    <p:sldId id="978" r:id="rId53"/>
    <p:sldId id="980" r:id="rId54"/>
    <p:sldId id="981" r:id="rId55"/>
    <p:sldId id="982" r:id="rId56"/>
    <p:sldId id="985" r:id="rId57"/>
    <p:sldId id="986" r:id="rId58"/>
    <p:sldId id="987" r:id="rId59"/>
    <p:sldId id="988" r:id="rId60"/>
    <p:sldId id="1020" r:id="rId61"/>
    <p:sldId id="1006" r:id="rId62"/>
    <p:sldId id="1000" r:id="rId63"/>
    <p:sldId id="1001" r:id="rId64"/>
    <p:sldId id="1002" r:id="rId65"/>
    <p:sldId id="1003" r:id="rId66"/>
    <p:sldId id="1004" r:id="rId67"/>
    <p:sldId id="1005" r:id="rId68"/>
    <p:sldId id="902" r:id="rId69"/>
    <p:sldId id="903" r:id="rId70"/>
    <p:sldId id="1007" r:id="rId71"/>
    <p:sldId id="930" r:id="rId72"/>
    <p:sldId id="922" r:id="rId73"/>
    <p:sldId id="936" r:id="rId74"/>
    <p:sldId id="927" r:id="rId75"/>
    <p:sldId id="931" r:id="rId76"/>
    <p:sldId id="937" r:id="rId77"/>
    <p:sldId id="932" r:id="rId78"/>
    <p:sldId id="933" r:id="rId79"/>
    <p:sldId id="934" r:id="rId80"/>
    <p:sldId id="935" r:id="rId81"/>
    <p:sldId id="938" r:id="rId82"/>
    <p:sldId id="925" r:id="rId83"/>
    <p:sldId id="928" r:id="rId84"/>
    <p:sldId id="929" r:id="rId85"/>
    <p:sldId id="796" r:id="rId8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12"/>
            <p14:sldId id="1019"/>
            <p14:sldId id="1013"/>
            <p14:sldId id="949"/>
            <p14:sldId id="1036"/>
            <p14:sldId id="1014"/>
            <p14:sldId id="1037"/>
            <p14:sldId id="1038"/>
            <p14:sldId id="951"/>
            <p14:sldId id="948"/>
            <p14:sldId id="1035"/>
            <p14:sldId id="1034"/>
            <p14:sldId id="1009"/>
            <p14:sldId id="1010"/>
            <p14:sldId id="1015"/>
            <p14:sldId id="1016"/>
            <p14:sldId id="959"/>
            <p14:sldId id="1039"/>
            <p14:sldId id="963"/>
            <p14:sldId id="961"/>
            <p14:sldId id="964"/>
            <p14:sldId id="1023"/>
            <p14:sldId id="1024"/>
            <p14:sldId id="1025"/>
            <p14:sldId id="1026"/>
            <p14:sldId id="1027"/>
            <p14:sldId id="1029"/>
            <p14:sldId id="1031"/>
            <p14:sldId id="1152"/>
            <p14:sldId id="1153"/>
            <p14:sldId id="1032"/>
            <p14:sldId id="966"/>
            <p14:sldId id="836"/>
            <p14:sldId id="967"/>
            <p14:sldId id="943"/>
            <p14:sldId id="968"/>
            <p14:sldId id="969"/>
            <p14:sldId id="944"/>
            <p14:sldId id="970"/>
            <p14:sldId id="945"/>
            <p14:sldId id="971"/>
            <p14:sldId id="984"/>
            <p14:sldId id="972"/>
            <p14:sldId id="973"/>
            <p14:sldId id="1033"/>
            <p14:sldId id="974"/>
            <p14:sldId id="1018"/>
            <p14:sldId id="979"/>
            <p14:sldId id="977"/>
            <p14:sldId id="978"/>
            <p14:sldId id="980"/>
            <p14:sldId id="981"/>
            <p14:sldId id="982"/>
            <p14:sldId id="985"/>
            <p14:sldId id="986"/>
            <p14:sldId id="987"/>
            <p14:sldId id="988"/>
            <p14:sldId id="1020"/>
            <p14:sldId id="1006"/>
            <p14:sldId id="1000"/>
            <p14:sldId id="1001"/>
            <p14:sldId id="1002"/>
            <p14:sldId id="1003"/>
            <p14:sldId id="1004"/>
            <p14:sldId id="1005"/>
            <p14:sldId id="902"/>
            <p14:sldId id="903"/>
            <p14:sldId id="1007"/>
            <p14:sldId id="930"/>
            <p14:sldId id="922"/>
            <p14:sldId id="936"/>
            <p14:sldId id="927"/>
            <p14:sldId id="931"/>
            <p14:sldId id="937"/>
            <p14:sldId id="932"/>
            <p14:sldId id="933"/>
            <p14:sldId id="934"/>
            <p14:sldId id="935"/>
            <p14:sldId id="938"/>
            <p14:sldId id="925"/>
            <p14:sldId id="928"/>
            <p14:sldId id="929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1778B8"/>
    <a:srgbClr val="FB8E20"/>
    <a:srgbClr val="B04432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70"/>
    <p:restoredTop sz="96911" autoAdjust="0"/>
  </p:normalViewPr>
  <p:slideViewPr>
    <p:cSldViewPr snapToGrid="0" snapToObjects="1">
      <p:cViewPr varScale="1">
        <p:scale>
          <a:sx n="271" d="100"/>
          <a:sy n="271" d="100"/>
        </p:scale>
        <p:origin x="3160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py-on-write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concurr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actjs.org/concurrent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Natur, Brett, Wasser, sitzend enthält.&#10;&#10;Automatisch generierte Beschreibung">
            <a:extLst>
              <a:ext uri="{FF2B5EF4-FFF2-40B4-BE49-F238E27FC236}">
                <a16:creationId xmlns:a16="http://schemas.microsoft.com/office/drawing/2014/main" id="{E269C670-0A3D-2B4C-B909-6BCDA801E3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40" r="8361"/>
          <a:stretch/>
        </p:blipFill>
        <p:spPr>
          <a:xfrm>
            <a:off x="-11162" y="0"/>
            <a:ext cx="9939484" cy="686683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2324" y="1"/>
            <a:ext cx="9950646" cy="6067776"/>
          </a:xfrm>
          <a:prstGeom prst="rect">
            <a:avLst/>
          </a:prstGeom>
          <a:solidFill>
            <a:srgbClr val="D4EBE9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71282" y="2270681"/>
            <a:ext cx="1027700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Hybrid Mainz / Online |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5357092"/>
            <a:ext cx="446110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/jax-2020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3" y="1970620"/>
            <a:ext cx="168507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Moderne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3" y="4707150"/>
            <a:ext cx="446110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Pattern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Property als </a:t>
            </a:r>
            <a:r>
              <a:rPr lang="de-DE" u="sng" dirty="0"/>
              <a:t>Funktion</a:t>
            </a:r>
            <a:endParaRPr lang="de-DE" b="0" u="sng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eine Funktion!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props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stata.loading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6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 - Verwendung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-a-Child (statt statischer Komponente!)</a:t>
            </a:r>
          </a:p>
          <a:p>
            <a:r>
              <a:rPr lang="de-DE" b="0" dirty="0">
                <a:solidFill>
                  <a:srgbClr val="36544F"/>
                </a:solidFill>
              </a:rPr>
              <a:t>Callback-Funktion liefert dann die Komponente zurück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3149684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4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2466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784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Mehrere Funktionen als Kind-Elemente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Lesbarkeit? 😬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Verständlichkeit (des Konzeptes)? 🥺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0F8B22D-F542-7C46-92B6-EBDB82CB63EE}"/>
              </a:ext>
            </a:extLst>
          </p:cNvPr>
          <p:cNvSpPr txBox="1"/>
          <p:nvPr/>
        </p:nvSpPr>
        <p:spPr>
          <a:xfrm>
            <a:off x="637153" y="281647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+ 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{ 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?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ApiConfiguration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423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538720" y="682094"/>
            <a:ext cx="482856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Hooks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-2" y="2305413"/>
            <a:ext cx="99059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als Alternative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0C8FF9E-36DF-2C4C-8DC2-3D2A184D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Hooks API als Alternative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man kann eigene Hooks schreiben</a:t>
            </a:r>
          </a:p>
          <a:p>
            <a:pPr lvl="1"/>
            <a:endParaRPr lang="de-DE" sz="1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2B6B-9145-9240-AA84-2F60EAD7F445}"/>
              </a:ext>
            </a:extLst>
          </p:cNvPr>
          <p:cNvSpPr/>
          <p:nvPr/>
        </p:nvSpPr>
        <p:spPr>
          <a:xfrm>
            <a:off x="5959536" y="3680600"/>
            <a:ext cx="264207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docs</a:t>
            </a:r>
            <a:r>
              <a:rPr lang="de-DE" sz="11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1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hooks-intro.html</a:t>
            </a:r>
            <a:endParaRPr lang="de-DE" sz="110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6E797F-A3A7-5749-B560-643019E14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35" y="2549739"/>
            <a:ext cx="7085330" cy="11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6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Name, Signatur und Rückgabe eines Hooks kann frei gewählt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null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r>
              <a:rPr lang="de-DE" b="0" dirty="0">
                <a:solidFill>
                  <a:srgbClr val="36544F"/>
                </a:solidFill>
              </a:rPr>
              <a:t>Es kann eigener State definiert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072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Code ähnlich wie beim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5692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...aber einfacher zu verwenden...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659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Hooks als Alternative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 </a:t>
            </a:r>
            <a:r>
              <a:rPr lang="de-DE" dirty="0" err="1"/>
              <a:t>DataLoader</a:t>
            </a:r>
            <a:r>
              <a:rPr lang="de-DE" dirty="0"/>
              <a:t>: Alternative zum </a:t>
            </a:r>
            <a:r>
              <a:rPr lang="de-DE" dirty="0" err="1"/>
              <a:t>Render</a:t>
            </a:r>
            <a:r>
              <a:rPr lang="de-DE" dirty="0"/>
              <a:t> Property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...auch bei mehreren Hooks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92554B-F772-6248-8D42-B16794491A50}"/>
              </a:ext>
            </a:extLst>
          </p:cNvPr>
          <p:cNvSpPr txBox="1"/>
          <p:nvPr/>
        </p:nvSpPr>
        <p:spPr>
          <a:xfrm>
            <a:off x="385073" y="2229179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useConfiguration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(`${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config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169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98E47E2-BEF4-874D-9C1D-39E60CFC70C1}"/>
              </a:ext>
            </a:extLst>
          </p:cNvPr>
          <p:cNvSpPr txBox="1"/>
          <p:nvPr/>
        </p:nvSpPr>
        <p:spPr>
          <a:xfrm>
            <a:off x="385073" y="184401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"Komplexer"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setApiState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674428-0748-0F4D-B4E4-DE2C391F85C5}"/>
              </a:ext>
            </a:extLst>
          </p:cNvPr>
          <p:cNvSpPr txBox="1"/>
          <p:nvPr/>
        </p:nvSpPr>
        <p:spPr>
          <a:xfrm>
            <a:off x="385072" y="4197178"/>
            <a:ext cx="91358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"Einfacher" State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setLoading</a:t>
            </a:r>
            <a:r>
              <a:rPr lang="de-DE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008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872C57-586F-6B48-BCDA-3F8E0E0A2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in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59378A-81EF-D343-B9B1-C11C845C9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Exkurs: Einfacher State oder komplexer State?</a:t>
            </a:r>
          </a:p>
          <a:p>
            <a:pPr marL="0" indent="0">
              <a:buNone/>
            </a:pPr>
            <a:r>
              <a:rPr lang="de-DE" dirty="0">
                <a:solidFill>
                  <a:srgbClr val="B04432"/>
                </a:solidFill>
              </a:rPr>
              <a:t>Empfehlung:</a:t>
            </a:r>
            <a:r>
              <a:rPr lang="de-DE" dirty="0"/>
              <a:t> </a:t>
            </a:r>
          </a:p>
          <a:p>
            <a:r>
              <a:rPr lang="de-DE" dirty="0">
                <a:solidFill>
                  <a:srgbClr val="9E60B8"/>
                </a:solidFill>
              </a:rPr>
              <a:t>Einfachen State </a:t>
            </a:r>
            <a:r>
              <a:rPr lang="de-DE" b="0" dirty="0">
                <a:solidFill>
                  <a:srgbClr val="36544F"/>
                </a:solidFill>
              </a:rPr>
              <a:t>für unabhängige Werte verwenden (z.B. Felder im Eingabefeld)</a:t>
            </a:r>
          </a:p>
          <a:p>
            <a:r>
              <a:rPr lang="de-DE" dirty="0">
                <a:solidFill>
                  <a:srgbClr val="9E60B8"/>
                </a:solidFill>
              </a:rPr>
              <a:t>Komplexen State </a:t>
            </a:r>
            <a:r>
              <a:rPr lang="de-DE" b="0" dirty="0">
                <a:solidFill>
                  <a:srgbClr val="36544F"/>
                </a:solidFill>
              </a:rPr>
              <a:t>für Werte, die in der Regel gemeinsam geändert werden und bei denen keine inkonsistenten Zustände entstehen sollen</a:t>
            </a:r>
          </a:p>
        </p:txBody>
      </p:sp>
    </p:spTree>
    <p:extLst>
      <p:ext uri="{BB962C8B-B14F-4D97-AF65-F5344CB8AC3E}">
        <p14:creationId xmlns:p14="http://schemas.microsoft.com/office/powerpoint/2010/main" val="4018423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43676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Actions sind einfache JavaScript-Objekte</a:t>
            </a:r>
          </a:p>
          <a:p>
            <a:pPr marL="0" indent="0">
              <a:buNone/>
            </a:pPr>
            <a:r>
              <a:rPr lang="de-DE" sz="1600" dirty="0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Beispiel: Lebenszyklus eines API </a:t>
            </a:r>
            <a:r>
              <a:rPr lang="de-DE" sz="1600" dirty="0" err="1">
                <a:solidFill>
                  <a:srgbClr val="9E60B8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Requests</a:t>
            </a:r>
            <a:endParaRPr lang="de-DE" sz="1600" dirty="0">
              <a:solidFill>
                <a:srgbClr val="9E60B8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2072149" y="2848673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"LOAD_FINISHED",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 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211158-E2FC-1341-9B44-F496C77052BB}"/>
              </a:ext>
            </a:extLst>
          </p:cNvPr>
          <p:cNvSpPr txBox="1"/>
          <p:nvPr/>
        </p:nvSpPr>
        <p:spPr>
          <a:xfrm>
            <a:off x="6520576" y="3059668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Type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12C07BB-4117-9E49-8F90-9D216EE35265}"/>
              </a:ext>
            </a:extLst>
          </p:cNvPr>
          <p:cNvSpPr txBox="1"/>
          <p:nvPr/>
        </p:nvSpPr>
        <p:spPr>
          <a:xfrm>
            <a:off x="2072149" y="4442247"/>
            <a:ext cx="387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"LOAD_FAILED",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"..."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BE1316-9712-D845-BA2F-0C3D8E626CC7}"/>
              </a:ext>
            </a:extLst>
          </p:cNvPr>
          <p:cNvSpPr txBox="1"/>
          <p:nvPr/>
        </p:nvSpPr>
        <p:spPr>
          <a:xfrm>
            <a:off x="2072149" y="5749128"/>
            <a:ext cx="3871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"FETCH_START"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8AF2C9DA-D391-5C4E-B88E-2C0D6F5404EA}"/>
              </a:ext>
            </a:extLst>
          </p:cNvPr>
          <p:cNvCxnSpPr/>
          <p:nvPr/>
        </p:nvCxnSpPr>
        <p:spPr>
          <a:xfrm flipH="1">
            <a:off x="5579671" y="3261963"/>
            <a:ext cx="911087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5118B0F9-5DCC-6F46-9245-2BF8AC2D107C}"/>
              </a:ext>
            </a:extLst>
          </p:cNvPr>
          <p:cNvSpPr txBox="1"/>
          <p:nvPr/>
        </p:nvSpPr>
        <p:spPr>
          <a:xfrm>
            <a:off x="6140189" y="3429000"/>
            <a:ext cx="1182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Payload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8DA7EC20-4FC2-AE40-B7C0-FB53505E5A18}"/>
              </a:ext>
            </a:extLst>
          </p:cNvPr>
          <p:cNvCxnSpPr>
            <a:cxnSpLocks/>
          </p:cNvCxnSpPr>
          <p:nvPr/>
        </p:nvCxnSpPr>
        <p:spPr>
          <a:xfrm flipH="1">
            <a:off x="4848101" y="3631295"/>
            <a:ext cx="1262271" cy="0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518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2905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69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1: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-Funktion 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22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22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0E4E1A-B3CA-9444-8684-076A566399DD}"/>
              </a:ext>
            </a:extLst>
          </p:cNvPr>
          <p:cNvSpPr txBox="1"/>
          <p:nvPr/>
        </p:nvSpPr>
        <p:spPr>
          <a:xfrm>
            <a:off x="342740" y="2096238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FETCH_START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...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LOAD_FAILED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.error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LOAD_FINISHED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throw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Error("Invalid </a:t>
            </a:r>
            <a:r>
              <a:rPr lang="de-DE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b="1" dirty="0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!")</a:t>
            </a:r>
            <a:r>
              <a:rPr lang="de-DE" dirty="0">
                <a:solidFill>
                  <a:srgbClr val="C0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6794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für Komponenten?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Schritt 2: Verwenden</a:t>
            </a:r>
            <a:endParaRPr lang="de-DE" sz="22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type: "FETCH_START"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{type: "LOAD_FINISHED",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response</a:t>
            </a:r>
            <a:r>
              <a:rPr lang="de-DE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 []);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9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6763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r>
              <a:rPr lang="de-DE" b="0" dirty="0">
                <a:solidFill>
                  <a:srgbClr val="36544F"/>
                </a:solidFill>
              </a:rPr>
              <a:t>Arbeiten mit </a:t>
            </a:r>
            <a:r>
              <a:rPr lang="de-DE" b="0" dirty="0" err="1">
                <a:solidFill>
                  <a:srgbClr val="36544F"/>
                </a:solidFill>
              </a:rPr>
              <a:t>immutable</a:t>
            </a:r>
            <a:r>
              <a:rPr lang="de-DE" b="0" dirty="0">
                <a:solidFill>
                  <a:srgbClr val="36544F"/>
                </a:solidFill>
              </a:rPr>
              <a:t> State anstrengend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34749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immer</a:t>
            </a:r>
            <a:r>
              <a:rPr lang="de-DE" b="0" dirty="0">
                <a:solidFill>
                  <a:srgbClr val="36544F"/>
                </a:solidFill>
              </a:rPr>
              <a:t> erlaubt </a:t>
            </a:r>
            <a:r>
              <a:rPr lang="de-DE" b="0" dirty="0" err="1">
                <a:solidFill>
                  <a:srgbClr val="36544F"/>
                </a:solidFill>
              </a:rPr>
              <a:t>mutable</a:t>
            </a:r>
            <a:r>
              <a:rPr lang="de-DE" b="0" dirty="0">
                <a:solidFill>
                  <a:srgbClr val="36544F"/>
                </a:solidFill>
              </a:rPr>
              <a:t> Code zu schreiben, der "normal" aussieht</a:t>
            </a:r>
          </a:p>
          <a:p>
            <a:pPr marL="0" indent="0">
              <a:buNone/>
            </a:pPr>
            <a:r>
              <a:rPr lang="de-DE" sz="1600" b="0" dirty="0">
                <a:solidFill>
                  <a:srgbClr val="36544F"/>
                </a:solidFill>
              </a:rPr>
              <a:t>https://</a:t>
            </a:r>
            <a:r>
              <a:rPr lang="de-DE" sz="1600" b="0" dirty="0" err="1">
                <a:solidFill>
                  <a:srgbClr val="36544F"/>
                </a:solidFill>
              </a:rPr>
              <a:t>immerjs.github.io</a:t>
            </a:r>
            <a:r>
              <a:rPr lang="de-DE" sz="1600" b="0" dirty="0">
                <a:solidFill>
                  <a:srgbClr val="36544F"/>
                </a:solidFill>
              </a:rPr>
              <a:t>/immer/</a:t>
            </a:r>
            <a:r>
              <a:rPr lang="de-DE" sz="1600" b="0" dirty="0" err="1">
                <a:solidFill>
                  <a:srgbClr val="36544F"/>
                </a:solidFill>
              </a:rPr>
              <a:t>docs</a:t>
            </a:r>
            <a:r>
              <a:rPr lang="de-DE" sz="1600" b="0" dirty="0">
                <a:solidFill>
                  <a:srgbClr val="36544F"/>
                </a:solidFill>
              </a:rPr>
              <a:t>/</a:t>
            </a:r>
            <a:r>
              <a:rPr lang="de-DE" sz="1600" b="0" dirty="0" err="1">
                <a:solidFill>
                  <a:srgbClr val="36544F"/>
                </a:solidFill>
              </a:rPr>
              <a:t>introduction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C7E725-344E-064C-9BAF-E65FC94444D5}"/>
              </a:ext>
            </a:extLst>
          </p:cNvPr>
          <p:cNvSpPr/>
          <p:nvPr/>
        </p:nvSpPr>
        <p:spPr>
          <a:xfrm>
            <a:off x="1181745" y="2215053"/>
            <a:ext cx="66875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Immer (German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always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tiny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package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allows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work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immutable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a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more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convenient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way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copy-on-write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mechanism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2061E8-E38A-B84D-BDFB-9DFAC89DA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67" y="3719617"/>
            <a:ext cx="5718875" cy="2222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483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698726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reducer</a:t>
            </a:r>
            <a:r>
              <a:rPr lang="de-DE" dirty="0"/>
              <a:t>-Funktion mit immer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42740" y="1813173"/>
            <a:ext cx="96987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"immer";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produce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switch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action.type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"FETCH_START":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B53DD1-456F-CF42-971E-31872CDFEA73}"/>
              </a:ext>
            </a:extLst>
          </p:cNvPr>
          <p:cNvSpPr txBox="1"/>
          <p:nvPr/>
        </p:nvSpPr>
        <p:spPr>
          <a:xfrm>
            <a:off x="7349735" y="2874102"/>
            <a:ext cx="201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ist ein Proxy,</a:t>
            </a:r>
          </a:p>
          <a:p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oldState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bleibt unverändert!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0B94F33-F4BB-404D-952C-A99DDE43709F}"/>
              </a:ext>
            </a:extLst>
          </p:cNvPr>
          <p:cNvCxnSpPr>
            <a:cxnSpLocks/>
          </p:cNvCxnSpPr>
          <p:nvPr/>
        </p:nvCxnSpPr>
        <p:spPr>
          <a:xfrm flipH="1" flipV="1">
            <a:off x="4130298" y="2983424"/>
            <a:ext cx="3189622" cy="92974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4F4184BE-856F-AA48-A408-7254A8872737}"/>
              </a:ext>
            </a:extLst>
          </p:cNvPr>
          <p:cNvSpPr txBox="1"/>
          <p:nvPr/>
        </p:nvSpPr>
        <p:spPr>
          <a:xfrm>
            <a:off x="7349735" y="3890665"/>
            <a:ext cx="2011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Sieht aus wie "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mutable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 Code",</a:t>
            </a:r>
          </a:p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zusätzliche API notwendig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BE3EB6E-4493-DC46-9990-5629DB37D952}"/>
              </a:ext>
            </a:extLst>
          </p:cNvPr>
          <p:cNvCxnSpPr>
            <a:cxnSpLocks/>
          </p:cNvCxnSpPr>
          <p:nvPr/>
        </p:nvCxnSpPr>
        <p:spPr>
          <a:xfrm flipH="1" flipV="1">
            <a:off x="3554437" y="3781603"/>
            <a:ext cx="3765483" cy="311358"/>
          </a:xfrm>
          <a:prstGeom prst="line">
            <a:avLst/>
          </a:prstGeom>
          <a:ln w="12700">
            <a:solidFill>
              <a:srgbClr val="36544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46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useReducer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b="0" dirty="0">
                <a:solidFill>
                  <a:srgbClr val="36544F"/>
                </a:solidFill>
              </a:rPr>
              <a:t>: Konsequenzen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Standard-JavaScript-Funktion, d.h. gut test- und wiederverwendbar</a:t>
            </a:r>
          </a:p>
          <a:p>
            <a:r>
              <a:rPr lang="de-DE" b="0" dirty="0">
                <a:solidFill>
                  <a:srgbClr val="36544F"/>
                </a:solidFill>
              </a:rPr>
              <a:t>Logik zur Behandlung des Zustandes an einer zentralen Stelle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dispatch</a:t>
            </a:r>
            <a:r>
              <a:rPr lang="de-DE" b="0" dirty="0">
                <a:solidFill>
                  <a:srgbClr val="36544F"/>
                </a:solidFill>
              </a:rPr>
              <a:t> von Actions Code-intensiv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Im Gegensatz zu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keine Developer Tools (</a:t>
            </a:r>
            <a:r>
              <a:rPr lang="de-DE" dirty="0" err="1"/>
              <a:t>Timetravelling</a:t>
            </a:r>
            <a:r>
              <a:rPr lang="de-DE" dirty="0"/>
              <a:t>, ...)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keine Middleware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1CB57D2-B634-F147-B31A-F5F0AEAD5A15}"/>
              </a:ext>
            </a:extLst>
          </p:cNvPr>
          <p:cNvSpPr txBox="1"/>
          <p:nvPr/>
        </p:nvSpPr>
        <p:spPr>
          <a:xfrm>
            <a:off x="-1092591" y="262128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FF0000"/>
                </a:solidFill>
              </a:rPr>
              <a:t>SPÄTER!</a:t>
            </a:r>
          </a:p>
        </p:txBody>
      </p:sp>
    </p:spTree>
    <p:extLst>
      <p:ext uri="{BB962C8B-B14F-4D97-AF65-F5344CB8AC3E}">
        <p14:creationId xmlns:p14="http://schemas.microsoft.com/office/powerpoint/2010/main" val="4050280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32495" y="3797848"/>
            <a:ext cx="4641014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Daten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3114997" y="2697469"/>
            <a:ext cx="367600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Globale</a:t>
            </a:r>
            <a:endParaRPr lang="de-DE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93065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</a:t>
            </a:r>
            <a:r>
              <a:rPr lang="de-DE" b="0" dirty="0">
                <a:solidFill>
                  <a:srgbClr val="36544F"/>
                </a:solidFill>
              </a:rPr>
              <a:t> angemeldeter Benutzer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angemeldeter Benutzer</a:t>
            </a:r>
          </a:p>
          <a:p>
            <a:pPr marL="0" indent="0">
              <a:buNone/>
            </a:pPr>
            <a:r>
              <a:rPr lang="de-DE" dirty="0"/>
              <a:t>Ansatz 1: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D94595-AFCC-B54C-9128-EF8FC73C9078}"/>
              </a:ext>
            </a:extLst>
          </p:cNvPr>
          <p:cNvSpPr/>
          <p:nvPr/>
        </p:nvSpPr>
        <p:spPr>
          <a:xfrm>
            <a:off x="4661425" y="3713877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User-Objekt mit Daten und Funktionen liegt in einem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Context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435D7B1-8F7F-F44E-95D1-55148AAC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973" y="2205073"/>
            <a:ext cx="3263900" cy="86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4537DBC-52F4-254B-9DF7-38C5425A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8" y="5105527"/>
            <a:ext cx="5612887" cy="13618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63631F5-1E36-5444-9B4D-87D1545C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629" y="2533285"/>
            <a:ext cx="2603500" cy="2654300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4C5E003-5789-7F47-AE80-69FAE80374D9}"/>
              </a:ext>
            </a:extLst>
          </p:cNvPr>
          <p:cNvCxnSpPr>
            <a:cxnSpLocks/>
          </p:cNvCxnSpPr>
          <p:nvPr/>
        </p:nvCxnSpPr>
        <p:spPr>
          <a:xfrm flipH="1" flipV="1">
            <a:off x="5396948" y="2722974"/>
            <a:ext cx="1518965" cy="9927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BDEBAD2-1C69-8141-B76C-2A1EE238AEC7}"/>
              </a:ext>
            </a:extLst>
          </p:cNvPr>
          <p:cNvCxnSpPr>
            <a:cxnSpLocks/>
          </p:cNvCxnSpPr>
          <p:nvPr/>
        </p:nvCxnSpPr>
        <p:spPr>
          <a:xfrm>
            <a:off x="2822713" y="3860435"/>
            <a:ext cx="1905895" cy="9674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461E53B-A022-0742-A651-AB925CA0AFDF}"/>
              </a:ext>
            </a:extLst>
          </p:cNvPr>
          <p:cNvCxnSpPr>
            <a:cxnSpLocks/>
          </p:cNvCxnSpPr>
          <p:nvPr/>
        </p:nvCxnSpPr>
        <p:spPr>
          <a:xfrm>
            <a:off x="7573617" y="4242101"/>
            <a:ext cx="795131" cy="1209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A7774A1-0304-4D4F-B3D8-6E67C2DAFC95}"/>
              </a:ext>
            </a:extLst>
          </p:cNvPr>
          <p:cNvCxnSpPr>
            <a:cxnSpLocks/>
          </p:cNvCxnSpPr>
          <p:nvPr/>
        </p:nvCxnSpPr>
        <p:spPr>
          <a:xfrm flipH="1" flipV="1">
            <a:off x="6448584" y="3068674"/>
            <a:ext cx="467329" cy="6452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72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19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Stellt Werte innerhalb einer Komponentenhierarchie zur Verfügung</a:t>
            </a:r>
          </a:p>
          <a:p>
            <a:pPr lvl="1"/>
            <a:r>
              <a:rPr lang="de-DE" dirty="0"/>
              <a:t>Erspart das Properties durchreichen</a:t>
            </a:r>
          </a:p>
          <a:p>
            <a:pPr lvl="1"/>
            <a:r>
              <a:rPr lang="de-DE" dirty="0"/>
              <a:t>Factory-Funktion erzeugt Provider und Consumer-Komponenten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  <a:p>
            <a:pPr lvl="1"/>
            <a:r>
              <a:rPr lang="de-DE" dirty="0"/>
              <a:t>Muss dazu ihre Kinder rendern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0" indent="0">
              <a:buNone/>
            </a:pPr>
            <a:r>
              <a:rPr lang="de-DE" dirty="0"/>
              <a:t>Provider-Komponente</a:t>
            </a:r>
          </a:p>
          <a:p>
            <a:pPr lvl="1"/>
            <a:r>
              <a:rPr lang="de-DE" dirty="0"/>
              <a:t>Kann die bereitgestellten Werte konsumieren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2B9053B-B055-AF40-9402-60F67683D49C}"/>
              </a:ext>
            </a:extLst>
          </p:cNvPr>
          <p:cNvSpPr/>
          <p:nvPr/>
        </p:nvSpPr>
        <p:spPr>
          <a:xfrm>
            <a:off x="916057" y="2565304"/>
            <a:ext cx="855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React.createContext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defaultValues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52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0224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792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1</a:t>
            </a:r>
          </a:p>
          <a:p>
            <a:pPr lvl="1"/>
            <a:r>
              <a:rPr lang="de-DE" dirty="0"/>
              <a:t>Stellt Werte für darunterliegende Komponenten zur Verfügung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... 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441ED40-E2E6-884B-BDE9-6C12FCDA1326}"/>
              </a:ext>
            </a:extLst>
          </p:cNvPr>
          <p:cNvSpPr txBox="1"/>
          <p:nvPr/>
        </p:nvSpPr>
        <p:spPr>
          <a:xfrm>
            <a:off x="842272" y="4549676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3059625-D14E-5B4A-B67B-F5E33226EC34}"/>
              </a:ext>
            </a:extLst>
          </p:cNvPr>
          <p:cNvSpPr/>
          <p:nvPr/>
        </p:nvSpPr>
        <p:spPr>
          <a:xfrm>
            <a:off x="5744817" y="5417768"/>
            <a:ext cx="37949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Kann auf Kontext zugreifen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(überall in der Hierarchie)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B9A3ECC-11EC-F646-82DE-B4132471F016}"/>
              </a:ext>
            </a:extLst>
          </p:cNvPr>
          <p:cNvCxnSpPr>
            <a:cxnSpLocks/>
          </p:cNvCxnSpPr>
          <p:nvPr/>
        </p:nvCxnSpPr>
        <p:spPr>
          <a:xfrm flipH="1">
            <a:off x="3359426" y="5565913"/>
            <a:ext cx="2385391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78318" y="3703004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Bereitgstellte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Werte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V="1">
            <a:off x="6450496" y="3289853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374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Provider-Komponente 2</a:t>
            </a:r>
          </a:p>
          <a:p>
            <a:pPr lvl="1"/>
            <a:r>
              <a:rPr lang="de-DE" dirty="0"/>
              <a:t>Runterreichen von State und Callback-Funktionen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A807B7-9F00-6D44-8ACF-91D8E5F8466E}"/>
              </a:ext>
            </a:extLst>
          </p:cNvPr>
          <p:cNvSpPr txBox="1"/>
          <p:nvPr/>
        </p:nvSpPr>
        <p:spPr>
          <a:xfrm>
            <a:off x="842272" y="2067752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]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loginViaHttp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(null);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B49A70E-808E-6542-8BF3-2381FEEB25F8}"/>
              </a:ext>
            </a:extLst>
          </p:cNvPr>
          <p:cNvSpPr/>
          <p:nvPr/>
        </p:nvSpPr>
        <p:spPr>
          <a:xfrm>
            <a:off x="4668378" y="5115701"/>
            <a:ext cx="49328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Bereitgestellte Werte und Callback-Funktionen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683EDF1-4C61-2946-B822-7796EFB22646}"/>
              </a:ext>
            </a:extLst>
          </p:cNvPr>
          <p:cNvCxnSpPr>
            <a:cxnSpLocks/>
          </p:cNvCxnSpPr>
          <p:nvPr/>
        </p:nvCxnSpPr>
        <p:spPr>
          <a:xfrm flipH="1">
            <a:off x="4595190" y="5265100"/>
            <a:ext cx="357810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9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&lt;div&gt;Welcome, {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5496516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User: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Password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{() =&gt;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password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)}&gt;Login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&lt;/form&gt;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410314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useContext</a:t>
            </a:r>
            <a:r>
              <a:rPr lang="de-DE" b="0" dirty="0">
                <a:solidFill>
                  <a:srgbClr val="36544F"/>
                </a:solidFill>
              </a:rPr>
              <a:t>: Verwendung des </a:t>
            </a:r>
            <a:r>
              <a:rPr lang="de-DE" b="0" dirty="0" err="1">
                <a:solidFill>
                  <a:srgbClr val="36544F"/>
                </a:solidFill>
              </a:rPr>
              <a:t>Contexts</a:t>
            </a:r>
            <a:r>
              <a:rPr lang="de-DE" b="0" dirty="0">
                <a:solidFill>
                  <a:srgbClr val="36544F"/>
                </a:solidFill>
              </a:rPr>
              <a:t> mit Hooks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Mehrere </a:t>
            </a:r>
            <a:r>
              <a:rPr lang="de-DE" b="0" dirty="0" err="1">
                <a:solidFill>
                  <a:srgbClr val="36544F"/>
                </a:solidFill>
              </a:rPr>
              <a:t>Contexte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}&gt;Welcome, {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793036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Custom Hook</a:t>
            </a:r>
            <a:r>
              <a:rPr lang="de-DE" b="0" dirty="0">
                <a:solidFill>
                  <a:srgbClr val="36544F"/>
                </a:solidFill>
              </a:rPr>
              <a:t> - "Fachlicher" Zugriff auf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Versteckt, die Tatsache, dass es sich um einen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handelt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Implementierungsdetail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CurrentUser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useAuth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useTheme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14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useReducer</a:t>
            </a:r>
            <a:r>
              <a:rPr lang="de-DE" dirty="0"/>
              <a:t> &amp; </a:t>
            </a:r>
            <a:r>
              <a:rPr lang="de-DE" dirty="0" err="1"/>
              <a:t>useContext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–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Light?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Wir können den </a:t>
            </a:r>
            <a:r>
              <a:rPr lang="de-DE" b="0" dirty="0" err="1">
                <a:solidFill>
                  <a:srgbClr val="36544F"/>
                </a:solidFill>
              </a:rPr>
              <a:t>AuthContext</a:t>
            </a:r>
            <a:r>
              <a:rPr lang="de-DE" b="0" dirty="0">
                <a:solidFill>
                  <a:srgbClr val="36544F"/>
                </a:solidFill>
              </a:rPr>
              <a:t> mit </a:t>
            </a:r>
            <a:r>
              <a:rPr lang="de-DE" b="0" dirty="0" err="1">
                <a:solidFill>
                  <a:srgbClr val="36544F"/>
                </a:solidFill>
              </a:rPr>
              <a:t>useReducer</a:t>
            </a:r>
            <a:r>
              <a:rPr lang="de-DE" b="0" dirty="0">
                <a:solidFill>
                  <a:srgbClr val="36544F"/>
                </a:solidFill>
              </a:rPr>
              <a:t> implementieren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Bereitgestellte Funktionen </a:t>
            </a:r>
            <a:r>
              <a:rPr lang="de-DE" b="0" dirty="0" err="1">
                <a:solidFill>
                  <a:srgbClr val="36544F"/>
                </a:solidFill>
              </a:rPr>
              <a:t>dispatchen</a:t>
            </a:r>
            <a:r>
              <a:rPr lang="de-DE" b="0" dirty="0">
                <a:solidFill>
                  <a:srgbClr val="36544F"/>
                </a:solidFill>
              </a:rPr>
              <a:t> dann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2415620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AuthContextProvider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React.useReducer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authReducer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state.user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login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u,p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"LOGIN", ...})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dispatch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({type: "LOGOUT", ...})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children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AuthContext.Provider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83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Pattern: Higher Order Components (HOC)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676293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07544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Render</a:t>
            </a:r>
            <a:r>
              <a:rPr lang="de-DE" dirty="0"/>
              <a:t> Properties</a:t>
            </a:r>
            <a:r>
              <a:rPr lang="de-DE" b="0" dirty="0">
                <a:solidFill>
                  <a:srgbClr val="36544F"/>
                </a:solidFill>
              </a:rPr>
              <a:t>: Ein Property, das JSX-Elemente entgegen nimmt</a:t>
            </a:r>
          </a:p>
          <a:p>
            <a:r>
              <a:rPr lang="de-DE" b="0" dirty="0">
                <a:solidFill>
                  <a:srgbClr val="36544F"/>
                </a:solidFill>
              </a:rPr>
              <a:t>Genau wie </a:t>
            </a:r>
            <a:r>
              <a:rPr lang="de-DE" b="0" dirty="0" err="1">
                <a:solidFill>
                  <a:srgbClr val="36544F"/>
                </a:solidFill>
              </a:rPr>
              <a:t>children</a:t>
            </a:r>
            <a:r>
              <a:rPr lang="de-DE" b="0" dirty="0">
                <a:solidFill>
                  <a:srgbClr val="36544F"/>
                </a:solidFill>
              </a:rPr>
              <a:t>-Property, nur selbst definiert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Layout-Komponente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680928"/>
            <a:ext cx="9135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="Layout"&gt;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props.right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664D1-746F-234C-A958-52415DAB69D6}"/>
              </a:ext>
            </a:extLst>
          </p:cNvPr>
          <p:cNvSpPr txBox="1"/>
          <p:nvPr/>
        </p:nvSpPr>
        <p:spPr>
          <a:xfrm>
            <a:off x="203200" y="4645439"/>
            <a:ext cx="9135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Layout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left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right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BlogListSidebar</a:t>
            </a:r>
            <a:r>
              <a:rPr lang="de-DE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5328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615992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32646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Higher Order Components (HOC)</a:t>
            </a:r>
            <a:r>
              <a:rPr lang="de-DE" b="0" dirty="0">
                <a:solidFill>
                  <a:srgbClr val="36544F"/>
                </a:solidFill>
              </a:rPr>
              <a:t>: Vorgänger(?) von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Erzeugen neue Komponente und </a:t>
            </a:r>
            <a:r>
              <a:rPr lang="de-DE" b="0" dirty="0" err="1">
                <a:solidFill>
                  <a:srgbClr val="36544F"/>
                </a:solidFill>
              </a:rPr>
              <a:t>wrappen</a:t>
            </a:r>
            <a:r>
              <a:rPr lang="de-DE" b="0" dirty="0">
                <a:solidFill>
                  <a:srgbClr val="36544F"/>
                </a:solidFill>
              </a:rPr>
              <a:t> bestehende</a:t>
            </a:r>
          </a:p>
          <a:p>
            <a:r>
              <a:rPr lang="de-DE" b="0" dirty="0">
                <a:solidFill>
                  <a:srgbClr val="36544F"/>
                </a:solidFill>
              </a:rPr>
              <a:t>Können Properties und Verhalten hinzufügen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385073" y="5024651"/>
            <a:ext cx="913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06AC89-66FC-E749-A702-D7AAC82677D1}"/>
              </a:ext>
            </a:extLst>
          </p:cNvPr>
          <p:cNvSpPr/>
          <p:nvPr/>
        </p:nvSpPr>
        <p:spPr>
          <a:xfrm>
            <a:off x="3491363" y="6212392"/>
            <a:ext cx="3794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🤔 😲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BECC81-12AF-014F-9879-CBA7068B2594}"/>
              </a:ext>
            </a:extLst>
          </p:cNvPr>
          <p:cNvCxnSpPr>
            <a:cxnSpLocks/>
          </p:cNvCxnSpPr>
          <p:nvPr/>
        </p:nvCxnSpPr>
        <p:spPr>
          <a:xfrm flipV="1">
            <a:off x="5388862" y="5829658"/>
            <a:ext cx="0" cy="38273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4CE7B95-D782-5340-9B05-3B8C53C41DB1}"/>
              </a:ext>
            </a:extLst>
          </p:cNvPr>
          <p:cNvCxnSpPr>
            <a:cxnSpLocks/>
          </p:cNvCxnSpPr>
          <p:nvPr/>
        </p:nvCxnSpPr>
        <p:spPr>
          <a:xfrm flipV="1">
            <a:off x="248809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0C49E9F7-E6B1-9F4E-9A68-2A5EC44EC7B3}"/>
              </a:ext>
            </a:extLst>
          </p:cNvPr>
          <p:cNvCxnSpPr>
            <a:cxnSpLocks/>
          </p:cNvCxnSpPr>
          <p:nvPr/>
        </p:nvCxnSpPr>
        <p:spPr>
          <a:xfrm flipH="1">
            <a:off x="2488096" y="5829659"/>
            <a:ext cx="600497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3FC0AAE-629E-1C4D-9374-EC40E0ACC657}"/>
              </a:ext>
            </a:extLst>
          </p:cNvPr>
          <p:cNvCxnSpPr>
            <a:cxnSpLocks/>
          </p:cNvCxnSpPr>
          <p:nvPr/>
        </p:nvCxnSpPr>
        <p:spPr>
          <a:xfrm flipV="1">
            <a:off x="8491106" y="5684055"/>
            <a:ext cx="0" cy="145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 davon, wie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Daten lädt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"&gt;&lt;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7C479A7-D623-B64C-A675-691F3F612AC9}"/>
              </a:ext>
            </a:extLst>
          </p:cNvPr>
          <p:cNvSpPr/>
          <p:nvPr/>
        </p:nvSpPr>
        <p:spPr>
          <a:xfrm>
            <a:off x="385073" y="3823994"/>
            <a:ext cx="88674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weiß nichts, davon, dass/wie Daten geladen werden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</a:t>
            </a:r>
            <a:r>
              <a:rPr lang="de-DE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"normale" Properties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PostList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posts.map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&gt;...&lt;/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article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6999364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Stark vereinfachtes Beispiel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HOC-Funktion nimmt Komponente und ummantelt sie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6E6E009-26F1-D345-96AF-EA2802D9F1A9}"/>
              </a:ext>
            </a:extLst>
          </p:cNvPr>
          <p:cNvSpPr/>
          <p:nvPr/>
        </p:nvSpPr>
        <p:spPr>
          <a:xfrm>
            <a:off x="439317" y="2480760"/>
            <a:ext cx="846015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withDataLoader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componentDidMount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// API Zugriff...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RawComponent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this.state.data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1560630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Probleme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Schwer zu verstehen (Verwendung und Implementierung)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Probleme mit kollidierenden Property-Namen ("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pPr lvl="1"/>
            <a:r>
              <a:rPr lang="de-DE" dirty="0"/>
              <a:t>Ziel-Komponente muss wissen, unter welchen Namen die HOC Properties übergibt ("</a:t>
            </a:r>
            <a:r>
              <a:rPr lang="de-DE" dirty="0" err="1"/>
              <a:t>data</a:t>
            </a:r>
            <a:r>
              <a:rPr lang="de-DE" dirty="0"/>
              <a:t>" </a:t>
            </a:r>
            <a:r>
              <a:rPr lang="de-DE" dirty="0" err="1"/>
              <a:t>vs</a:t>
            </a:r>
            <a:r>
              <a:rPr lang="de-DE" dirty="0"/>
              <a:t> "</a:t>
            </a:r>
            <a:r>
              <a:rPr lang="de-DE" dirty="0" err="1"/>
              <a:t>posts</a:t>
            </a:r>
            <a:r>
              <a:rPr lang="de-DE" dirty="0"/>
              <a:t>")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86241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HOC – Beispiele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connect</a:t>
            </a:r>
            <a:r>
              <a:rPr lang="de-DE" b="0" dirty="0">
                <a:solidFill>
                  <a:srgbClr val="36544F"/>
                </a:solidFill>
              </a:rPr>
              <a:t>-Funktion von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(hat das Pattern populär gemacht)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withRouter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Router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551458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</a:t>
            </a:r>
            <a:r>
              <a:rPr lang="de-DE" dirty="0" err="1"/>
              <a:t>connect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3198168"/>
            <a:ext cx="91358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connect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state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.auth.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endParaRPr lang="de-DE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}),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({ 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 })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305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</a:t>
            </a:r>
            <a:r>
              <a:rPr lang="de-DE" dirty="0" err="1"/>
              <a:t>Redux</a:t>
            </a:r>
            <a:r>
              <a:rPr lang="de-DE" dirty="0"/>
              <a:t> mit Hooks API (ab Version 7.1)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93C698-270E-9C4B-9F0C-A769F0E9F0D0}"/>
              </a:ext>
            </a:extLst>
          </p:cNvPr>
          <p:cNvSpPr txBox="1"/>
          <p:nvPr/>
        </p:nvSpPr>
        <p:spPr>
          <a:xfrm>
            <a:off x="385073" y="2702222"/>
            <a:ext cx="91358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useSelector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state.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&lt;h1&gt;{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}&lt;/h1&gt;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dispatch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logout</a:t>
            </a:r>
            <a:r>
              <a:rPr lang="de-DE" dirty="0">
                <a:solidFill>
                  <a:srgbClr val="B044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Logout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&lt;/div&gt;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804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order</a:t>
            </a:r>
            <a:r>
              <a:rPr lang="de-DE" dirty="0"/>
              <a:t>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Konsequenzen (</a:t>
            </a:r>
            <a:r>
              <a:rPr lang="de-DE" dirty="0" err="1"/>
              <a:t>Redux</a:t>
            </a:r>
            <a:r>
              <a:rPr lang="de-DE" dirty="0"/>
              <a:t>) Hooks API statt HOC</a:t>
            </a:r>
          </a:p>
          <a:p>
            <a:r>
              <a:rPr lang="de-DE" b="0" dirty="0">
                <a:solidFill>
                  <a:srgbClr val="36544F"/>
                </a:solidFill>
              </a:rPr>
              <a:t>Code wird einfacher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 ist jetzt an </a:t>
            </a:r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API gekoppelt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776722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oder </a:t>
            </a:r>
            <a:r>
              <a:rPr lang="de-DE" dirty="0" err="1"/>
              <a:t>Context</a:t>
            </a:r>
            <a:r>
              <a:rPr lang="de-DE" dirty="0"/>
              <a:t>?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hat mehr Features</a:t>
            </a:r>
          </a:p>
          <a:p>
            <a:pPr lvl="1"/>
            <a:r>
              <a:rPr lang="de-DE" dirty="0"/>
              <a:t>Middlewares für </a:t>
            </a:r>
            <a:r>
              <a:rPr lang="de-DE" dirty="0" err="1"/>
              <a:t>Logging</a:t>
            </a:r>
            <a:r>
              <a:rPr lang="de-DE" dirty="0"/>
              <a:t>, Time </a:t>
            </a:r>
            <a:r>
              <a:rPr lang="de-DE" dirty="0" err="1"/>
              <a:t>Travelling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Developer Tools</a:t>
            </a:r>
          </a:p>
          <a:p>
            <a:pPr lvl="1"/>
            <a:r>
              <a:rPr lang="de-DE" dirty="0"/>
              <a:t>Architektur-Modell (</a:t>
            </a:r>
            <a:r>
              <a:rPr lang="de-DE" dirty="0" err="1"/>
              <a:t>Reducer</a:t>
            </a:r>
            <a:r>
              <a:rPr lang="de-DE" dirty="0"/>
              <a:t>, Actions,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ist global, </a:t>
            </a:r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prinzipiell auch für Teil-Anwendungen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Redux</a:t>
            </a:r>
            <a:r>
              <a:rPr lang="de-DE" b="0" dirty="0">
                <a:solidFill>
                  <a:srgbClr val="36544F"/>
                </a:solidFill>
              </a:rPr>
              <a:t> performanter</a:t>
            </a:r>
          </a:p>
          <a:p>
            <a:pPr lvl="1"/>
            <a:r>
              <a:rPr lang="de-DE" dirty="0"/>
              <a:t>Einzel-Auswahl aus dem Store möglich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bei Daten, die sich nicht häufig ändern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Context</a:t>
            </a:r>
            <a:r>
              <a:rPr lang="de-DE" b="0" dirty="0">
                <a:solidFill>
                  <a:srgbClr val="36544F"/>
                </a:solidFill>
              </a:rPr>
              <a:t> nur in Fällen ohne viel Logik		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34136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131E214-D4C9-2749-B85A-86341246C97B}"/>
              </a:ext>
            </a:extLst>
          </p:cNvPr>
          <p:cNvSpPr/>
          <p:nvPr/>
        </p:nvSpPr>
        <p:spPr>
          <a:xfrm>
            <a:off x="4470830" y="4202406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BlogListPage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Daten laden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Indicator</a:t>
            </a:r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Error Handling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Daten rendern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258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Szenarien für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Mehr oder minder statische, globale Daten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Aktueller Benutzer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Für "teil-globale" Daten um einen Zusammenschluss von Komponenten</a:t>
            </a:r>
          </a:p>
          <a:p>
            <a:pPr lvl="1"/>
            <a:r>
              <a:rPr lang="de-DE" dirty="0"/>
              <a:t>Zum Beispiel Form-Komponente mit ihren </a:t>
            </a:r>
            <a:r>
              <a:rPr lang="de-DE" dirty="0" err="1"/>
              <a:t>Children</a:t>
            </a:r>
            <a:endParaRPr lang="de-DE" dirty="0"/>
          </a:p>
          <a:p>
            <a:pPr lvl="1"/>
            <a:r>
              <a:rPr lang="de-DE" dirty="0" err="1"/>
              <a:t>Context</a:t>
            </a:r>
            <a:r>
              <a:rPr lang="de-DE" dirty="0"/>
              <a:t> hält Validierungsinformationen </a:t>
            </a:r>
            <a:r>
              <a:rPr lang="de-DE" dirty="0" err="1"/>
              <a:t>etc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458717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Ausblick: </a:t>
            </a:r>
            <a:r>
              <a:rPr lang="de-DE" dirty="0" err="1"/>
              <a:t>Redux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Redux</a:t>
            </a:r>
            <a:r>
              <a:rPr lang="de-DE" dirty="0"/>
              <a:t> Toolkit https://</a:t>
            </a:r>
            <a:r>
              <a:rPr lang="de-DE" dirty="0" err="1"/>
              <a:t>redux-toolkit.js.org</a:t>
            </a:r>
            <a:r>
              <a:rPr lang="de-DE" dirty="0"/>
              <a:t>/</a:t>
            </a:r>
          </a:p>
          <a:p>
            <a:pPr marL="0" indent="0">
              <a:buNone/>
            </a:pPr>
            <a:r>
              <a:rPr lang="de-DE" b="0" i="1" dirty="0">
                <a:solidFill>
                  <a:srgbClr val="36544F"/>
                </a:solidFill>
              </a:rPr>
              <a:t>The </a:t>
            </a:r>
            <a:r>
              <a:rPr lang="de-DE" b="0" i="1" dirty="0" err="1">
                <a:solidFill>
                  <a:srgbClr val="36544F"/>
                </a:solidFill>
              </a:rPr>
              <a:t>official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opinionated</a:t>
            </a:r>
            <a:r>
              <a:rPr lang="de-DE" b="0" i="1" dirty="0">
                <a:solidFill>
                  <a:srgbClr val="36544F"/>
                </a:solidFill>
              </a:rPr>
              <a:t>, </a:t>
            </a:r>
            <a:r>
              <a:rPr lang="de-DE" b="0" i="1" dirty="0" err="1">
                <a:solidFill>
                  <a:srgbClr val="36544F"/>
                </a:solidFill>
              </a:rPr>
              <a:t>batteries-included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toolset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for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efficient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Redux</a:t>
            </a:r>
            <a:r>
              <a:rPr lang="de-DE" b="0" i="1" dirty="0">
                <a:solidFill>
                  <a:srgbClr val="36544F"/>
                </a:solidFill>
              </a:rPr>
              <a:t> </a:t>
            </a:r>
            <a:r>
              <a:rPr lang="de-DE" b="0" i="1" dirty="0" err="1">
                <a:solidFill>
                  <a:srgbClr val="36544F"/>
                </a:solidFill>
              </a:rPr>
              <a:t>development</a:t>
            </a:r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i="1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Default-Konfiguration mit </a:t>
            </a:r>
            <a:r>
              <a:rPr lang="de-DE" b="0" dirty="0" err="1">
                <a:solidFill>
                  <a:srgbClr val="36544F"/>
                </a:solidFill>
              </a:rPr>
              <a:t>TypeScript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Thunk</a:t>
            </a:r>
            <a:r>
              <a:rPr lang="de-DE" b="0" dirty="0">
                <a:solidFill>
                  <a:srgbClr val="36544F"/>
                </a:solidFill>
              </a:rPr>
              <a:t> u.a.</a:t>
            </a:r>
          </a:p>
          <a:p>
            <a:r>
              <a:rPr lang="de-DE" b="0" dirty="0">
                <a:solidFill>
                  <a:srgbClr val="36544F"/>
                </a:solidFill>
              </a:rPr>
              <a:t>Vereinfachte </a:t>
            </a:r>
            <a:r>
              <a:rPr lang="de-DE" b="0" dirty="0" err="1">
                <a:solidFill>
                  <a:srgbClr val="36544F"/>
                </a:solidFill>
              </a:rPr>
              <a:t>Reducer</a:t>
            </a:r>
            <a:r>
              <a:rPr lang="de-DE" b="0" dirty="0">
                <a:solidFill>
                  <a:srgbClr val="36544F"/>
                </a:solidFill>
              </a:rPr>
              <a:t> und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Spart viel </a:t>
            </a:r>
            <a:r>
              <a:rPr lang="de-DE" b="0" dirty="0" err="1">
                <a:solidFill>
                  <a:srgbClr val="36544F"/>
                </a:solidFill>
              </a:rPr>
              <a:t>Boilerplate</a:t>
            </a:r>
            <a:r>
              <a:rPr lang="de-DE" b="0" dirty="0">
                <a:solidFill>
                  <a:srgbClr val="36544F"/>
                </a:solidFill>
              </a:rPr>
              <a:t>-Code</a:t>
            </a:r>
          </a:p>
          <a:p>
            <a:r>
              <a:rPr lang="de-DE" b="0" dirty="0">
                <a:solidFill>
                  <a:srgbClr val="36544F"/>
                </a:solidFill>
              </a:rPr>
              <a:t>Trotzdem einige neue Konzepte und Begriffe ("Slices")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90162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Rendern unterbrechen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314827" y="3797848"/>
            <a:ext cx="727635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56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 err="1"/>
              <a:t>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React kann das Rendern von Komponenten unterbrechen, während (asynchron) Daten geladen werden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Funktioniert aktuell für </a:t>
            </a:r>
            <a:r>
              <a:rPr lang="de-DE" dirty="0">
                <a:solidFill>
                  <a:srgbClr val="9E60B8"/>
                </a:solidFill>
              </a:rPr>
              <a:t>Code Splitting (=&gt; Code nachladen)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B04432"/>
                </a:solidFill>
              </a:rPr>
              <a:t>Künftig</a:t>
            </a:r>
            <a:r>
              <a:rPr lang="de-DE" b="0" dirty="0">
                <a:solidFill>
                  <a:srgbClr val="36544F"/>
                </a:solidFill>
              </a:rPr>
              <a:t> auch zum </a:t>
            </a:r>
            <a:r>
              <a:rPr lang="de-DE" dirty="0">
                <a:solidFill>
                  <a:srgbClr val="9E60B8"/>
                </a:solidFill>
              </a:rPr>
              <a:t>Laden von beliebigen Daten </a:t>
            </a:r>
            <a:r>
              <a:rPr lang="de-DE" b="0" dirty="0">
                <a:solidFill>
                  <a:srgbClr val="36544F"/>
                </a:solidFill>
              </a:rPr>
              <a:t>(z.Zt. experimentell)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165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Mit </a:t>
            </a:r>
            <a:r>
              <a:rPr lang="de-DE" dirty="0" err="1"/>
              <a:t>dynamic</a:t>
            </a:r>
            <a:r>
              <a:rPr lang="de-DE" dirty="0"/>
              <a:t> Imports wird Code erst bei Bedarf geladen</a:t>
            </a:r>
            <a:br>
              <a:rPr lang="de-DE" dirty="0"/>
            </a:br>
            <a:endParaRPr lang="de-DE" b="0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61387E-359F-BC43-8A66-674594BB7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040" y="1867545"/>
            <a:ext cx="5597920" cy="436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19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DC053-8C22-2F4B-BEFC-1535597E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Demo: </a:t>
            </a:r>
            <a:r>
              <a:rPr lang="de-DE" dirty="0" err="1"/>
              <a:t>Lazy</a:t>
            </a:r>
            <a:r>
              <a:rPr lang="de-DE" dirty="0"/>
              <a:t> und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CD2C7BB-9D95-824F-A4F9-3E3512DF9D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Netzwerk </a:t>
            </a:r>
            <a:r>
              <a:rPr lang="de-DE" dirty="0" err="1"/>
              <a:t>Requests</a:t>
            </a:r>
            <a:br>
              <a:rPr lang="de-DE" dirty="0"/>
            </a:b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EA92353-1338-B242-BD3E-17F764E1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8" y="1819711"/>
            <a:ext cx="5819658" cy="4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91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React.lazy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Code </a:t>
            </a:r>
            <a:r>
              <a:rPr lang="de-DE" b="0" dirty="0" err="1">
                <a:solidFill>
                  <a:srgbClr val="36544F"/>
                </a:solidFill>
              </a:rPr>
              <a:t>splitting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C192C82-4544-C949-A990-943BD68ECE67}"/>
              </a:ext>
            </a:extLst>
          </p:cNvPr>
          <p:cNvSpPr txBox="1"/>
          <p:nvPr/>
        </p:nvSpPr>
        <p:spPr>
          <a:xfrm>
            <a:off x="566782" y="1830807"/>
            <a:ext cx="91358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lazy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544EF8-8C26-1F49-AA56-FCA4B6CD86A5}"/>
              </a:ext>
            </a:extLst>
          </p:cNvPr>
          <p:cNvSpPr/>
          <p:nvPr/>
        </p:nvSpPr>
        <p:spPr>
          <a:xfrm>
            <a:off x="6416195" y="2497309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Dynamic Import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30B987-8F38-4140-A5FC-A1099716AC66}"/>
              </a:ext>
            </a:extLst>
          </p:cNvPr>
          <p:cNvGrpSpPr/>
          <p:nvPr/>
        </p:nvGrpSpPr>
        <p:grpSpPr>
          <a:xfrm>
            <a:off x="5388529" y="2255194"/>
            <a:ext cx="3730212" cy="206608"/>
            <a:chOff x="5388529" y="3448563"/>
            <a:chExt cx="3730212" cy="206608"/>
          </a:xfrm>
        </p:grpSpPr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18130B83-1945-9B44-9D34-1005846C0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18741" y="3448563"/>
              <a:ext cx="0" cy="20660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739A2AC0-D123-AF42-99D0-8AB382DA0F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3232" y="3448564"/>
              <a:ext cx="0" cy="206606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09ECF7E9-FA83-274F-9F74-78478E3D37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88529" y="3655171"/>
              <a:ext cx="3730212" cy="0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332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React.Suspense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Zeigt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 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Bis Komponente geladen ist, muss Spinner o.ä. angezeigt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0C534A2-ABC1-2B4C-8AED-8FA71DCFDEE6}"/>
              </a:ext>
            </a:extLst>
          </p:cNvPr>
          <p:cNvSpPr txBox="1"/>
          <p:nvPr/>
        </p:nvSpPr>
        <p:spPr>
          <a:xfrm>
            <a:off x="566782" y="2107980"/>
            <a:ext cx="91358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&lt;Route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&lt;/Route&gt;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// ...weitere Seiten...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&lt;/Switch&gt;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3937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46B6-D914-F145-B9A8-FC64A526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7A6B46-1E94-364F-B729-32897850A6E8}"/>
              </a:ext>
            </a:extLst>
          </p:cNvPr>
          <p:cNvSpPr/>
          <p:nvPr/>
        </p:nvSpPr>
        <p:spPr>
          <a:xfrm>
            <a:off x="29216" y="2898900"/>
            <a:ext cx="984756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Concurrent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Mode</a:t>
            </a:r>
          </a:p>
          <a:p>
            <a:pPr algn="ctr"/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5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5597212-EEEE-304E-B611-3A166365FE9B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278796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Oktober 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ED18C64-A562-2542-AD26-0C312D0F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7" y="755374"/>
            <a:ext cx="6893825" cy="3753977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3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6088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Laden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In unserer Anwendung werden an diversen Stellen Daten geladen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wollen gemeinsame Behandlung der Funktionalität</a:t>
            </a:r>
          </a:p>
          <a:p>
            <a:pPr lvl="1"/>
            <a:r>
              <a:rPr lang="de-DE" dirty="0"/>
              <a:t>Error Handling, Lade Zustände </a:t>
            </a:r>
            <a:r>
              <a:rPr lang="de-DE" dirty="0" err="1"/>
              <a:t>etc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87977" y="4272677"/>
            <a:ext cx="91358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BlogPage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="..."&gt;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??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371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September 2020 😲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8F158D-5FDF-F743-92FB-7B0F750E8277}"/>
              </a:ext>
            </a:extLst>
          </p:cNvPr>
          <p:cNvSpPr txBox="1"/>
          <p:nvPr/>
        </p:nvSpPr>
        <p:spPr>
          <a:xfrm>
            <a:off x="1506087" y="4596067"/>
            <a:ext cx="3954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hlinkClick r:id="rId2"/>
              </a:rPr>
              <a:t>https://reactjs.org/concurrent</a:t>
            </a:r>
            <a:endParaRPr lang="de-DE" sz="2400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1587D67-1DD4-D348-93AC-93022CDB9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51" y="755375"/>
            <a:ext cx="6921874" cy="33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558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1</a:t>
            </a:r>
          </a:p>
          <a:p>
            <a:r>
              <a:rPr lang="de-DE" b="0" dirty="0">
                <a:solidFill>
                  <a:srgbClr val="36544F"/>
                </a:solidFill>
              </a:rPr>
              <a:t>Rendern ist eine "non-</a:t>
            </a:r>
            <a:r>
              <a:rPr lang="de-DE" b="0" dirty="0" err="1">
                <a:solidFill>
                  <a:srgbClr val="36544F"/>
                </a:solidFill>
              </a:rPr>
              <a:t>blocking</a:t>
            </a:r>
            <a:r>
              <a:rPr lang="de-DE" b="0" dirty="0">
                <a:solidFill>
                  <a:srgbClr val="36544F"/>
                </a:solidFill>
              </a:rPr>
              <a:t>" Operation</a:t>
            </a:r>
          </a:p>
          <a:p>
            <a:pPr lvl="1"/>
            <a:r>
              <a:rPr lang="de-DE" dirty="0"/>
              <a:t>Es kann </a:t>
            </a:r>
            <a:r>
              <a:rPr lang="de-DE" b="1" dirty="0">
                <a:latin typeface="Source Sans Pro Semibold" panose="020B0503030403020204" pitchFamily="34" charset="77"/>
              </a:rPr>
              <a:t>immer</a:t>
            </a:r>
            <a:r>
              <a:rPr lang="de-DE" dirty="0"/>
              <a:t> auf User-Interaktionen reagiert werden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Updates können priorisiert werden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05327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 2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Komponenten können u.a. vor-gerendert werden, ohne sofort sichtbar zu sein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Zum Beispiel beim </a:t>
            </a:r>
            <a:r>
              <a:rPr lang="de-DE" b="1" dirty="0"/>
              <a:t>Laden von Code und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Verhindert überflüssige Warte- und Zwischen-Zustände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9E60B8"/>
                </a:solidFill>
              </a:rPr>
              <a:t>Komponenten müssen "</a:t>
            </a:r>
            <a:r>
              <a:rPr lang="de-DE" b="0" i="1" dirty="0">
                <a:solidFill>
                  <a:srgbClr val="9E60B8"/>
                </a:solidFill>
              </a:rPr>
              <a:t>etwas</a:t>
            </a:r>
            <a:r>
              <a:rPr lang="de-DE" b="0" dirty="0">
                <a:solidFill>
                  <a:srgbClr val="9E60B8"/>
                </a:solidFill>
              </a:rPr>
              <a:t>" haben, woher sie ihre Daten beziehen (gibt’s aber noch nicht)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Erst wenn Komponente alle </a:t>
            </a:r>
            <a:r>
              <a:rPr lang="de-DE" dirty="0">
                <a:solidFill>
                  <a:srgbClr val="9E60B8"/>
                </a:solidFill>
              </a:rPr>
              <a:t>gewünschten</a:t>
            </a:r>
            <a:r>
              <a:rPr lang="de-DE" dirty="0"/>
              <a:t> Daten hat, wird sie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5672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Seite öffnen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http://localhost:9081/?</a:t>
            </a:r>
            <a:r>
              <a:rPr lang="de-DE" sz="1400" dirty="0" err="1">
                <a:solidFill>
                  <a:srgbClr val="1778B8"/>
                </a:solidFill>
              </a:rPr>
              <a:t>delay</a:t>
            </a:r>
            <a:endParaRPr lang="de-DE" sz="1400" dirty="0">
              <a:solidFill>
                <a:srgbClr val="1778B8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E26AF7-F357-E34B-A765-56CFF00A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383" y="2015331"/>
            <a:ext cx="5143123" cy="458343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7B20369-D800-2E47-946F-9FE7D2776242}"/>
              </a:ext>
            </a:extLst>
          </p:cNvPr>
          <p:cNvSpPr/>
          <p:nvPr/>
        </p:nvSpPr>
        <p:spPr>
          <a:xfrm>
            <a:off x="5809129" y="5522259"/>
            <a:ext cx="1559859" cy="309681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036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useTransition</a:t>
            </a:r>
            <a:r>
              <a:rPr lang="de-DE" dirty="0">
                <a:solidFill>
                  <a:srgbClr val="FB8E20"/>
                </a:solidFill>
              </a:rPr>
              <a:t>: </a:t>
            </a:r>
            <a:r>
              <a:rPr lang="de-DE" b="0" dirty="0">
                <a:solidFill>
                  <a:srgbClr val="36544F"/>
                </a:solidFill>
              </a:rPr>
              <a:t>Übergänge, bei denen die Ziel-Komponente auf evtl. noch auf Daten wartet, müssen angegeben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React verzögert den Übergang zur Ziel-Komponente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Unnötige Warteindikatoren werden vermieden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Ausgangskomponente kann anzeigen, dass gewartet wird</a:t>
            </a:r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203200" y="3112723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ChatPage.js</a:t>
            </a:r>
            <a:r>
              <a:rPr lang="de-DE" sz="1400" dirty="0">
                <a:solidFill>
                  <a:srgbClr val="1778B8"/>
                </a:solidFill>
              </a:rPr>
              <a:t> 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A9ABA11-565C-D34B-A3B6-F584063A8D83}"/>
              </a:ext>
            </a:extLst>
          </p:cNvPr>
          <p:cNvSpPr txBox="1"/>
          <p:nvPr/>
        </p:nvSpPr>
        <p:spPr>
          <a:xfrm>
            <a:off x="1633747" y="3580749"/>
            <a:ext cx="91358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ChatPage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,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]= </a:t>
            </a:r>
            <a:r>
              <a:rPr lang="de-DE" sz="16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setTransition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setView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openDashboard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isPending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Dashboard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&lt;Button&gt;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505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Daten laden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490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513"/>
          <a:stretch/>
        </p:blipFill>
        <p:spPr>
          <a:xfrm>
            <a:off x="4953000" y="1232647"/>
            <a:ext cx="4175707" cy="227255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243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719"/>
          <a:stretch/>
        </p:blipFill>
        <p:spPr>
          <a:xfrm>
            <a:off x="4953000" y="1232647"/>
            <a:ext cx="4175707" cy="403859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01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753435"/>
          </a:xfrm>
        </p:spPr>
        <p:txBody>
          <a:bodyPr/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3397624" y="235997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3397624" y="4043652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3397624" y="583194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998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7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880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Fachlich: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Wo wollen wir warten?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Welche Daten müssen da sein,</a:t>
            </a:r>
            <a:br>
              <a:rPr lang="de-DE" sz="2000" b="0" dirty="0">
                <a:solidFill>
                  <a:srgbClr val="36544F"/>
                </a:solidFill>
              </a:rPr>
            </a:br>
            <a:r>
              <a:rPr lang="de-DE" sz="2000" b="0" dirty="0">
                <a:solidFill>
                  <a:srgbClr val="36544F"/>
                </a:solidFill>
              </a:rPr>
              <a:t>damit Darstellung Sinn macht?</a:t>
            </a: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04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5387D2-250D-FA43-BB4C-D605B38F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34188B-0DBD-9445-9C31-750B14518E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4805880"/>
          </a:xfrm>
        </p:spPr>
        <p:txBody>
          <a:bodyPr>
            <a:normAutofit/>
          </a:bodyPr>
          <a:lstStyle/>
          <a:p>
            <a:r>
              <a:rPr lang="de-DE" dirty="0"/>
              <a:t>Beispiel: Admin Dashboard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sz="2000" dirty="0">
                <a:solidFill>
                  <a:srgbClr val="9E60B8"/>
                </a:solidFill>
              </a:rPr>
              <a:t>Technisch: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Wie kommt die Seite an die Daten?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 Unklar! In Arbeit...</a:t>
            </a:r>
          </a:p>
          <a:p>
            <a:pPr lvl="1"/>
            <a:r>
              <a:rPr lang="de-DE" sz="2000" dirty="0"/>
              <a:t>Nicht mehr mit </a:t>
            </a:r>
            <a:r>
              <a:rPr lang="de-DE" sz="2000" dirty="0" err="1"/>
              <a:t>useEffect</a:t>
            </a:r>
            <a:r>
              <a:rPr lang="de-DE" sz="2000" dirty="0"/>
              <a:t>,</a:t>
            </a:r>
            <a:br>
              <a:rPr lang="de-DE" sz="2000" dirty="0"/>
            </a:br>
            <a:r>
              <a:rPr lang="de-DE" sz="2000" dirty="0"/>
              <a:t>Komponenten-</a:t>
            </a:r>
            <a:r>
              <a:rPr lang="de-DE" sz="2000" dirty="0" err="1"/>
              <a:t>Lifecycle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Wie unterbrechen wir das Rendern?</a:t>
            </a:r>
          </a:p>
          <a:p>
            <a:pPr lvl="1"/>
            <a:r>
              <a:rPr lang="de-DE" sz="2000" b="0" dirty="0" err="1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 Komponente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4352C3-9641-7241-8DD2-8128370C3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232647"/>
            <a:ext cx="4175707" cy="522584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BF6A89-486A-DB4C-9BE7-99F5694F3257}"/>
              </a:ext>
            </a:extLst>
          </p:cNvPr>
          <p:cNvSpPr/>
          <p:nvPr/>
        </p:nvSpPr>
        <p:spPr>
          <a:xfrm>
            <a:off x="5317250" y="1843662"/>
            <a:ext cx="2607550" cy="1585338"/>
          </a:xfrm>
          <a:prstGeom prst="rect">
            <a:avLst/>
          </a:prstGeom>
          <a:noFill/>
          <a:ln w="19050">
            <a:solidFill>
              <a:srgbClr val="FB8E2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DF218E-BBD4-BF40-9E29-3472286BDED1}"/>
              </a:ext>
            </a:extLst>
          </p:cNvPr>
          <p:cNvSpPr/>
          <p:nvPr/>
        </p:nvSpPr>
        <p:spPr>
          <a:xfrm>
            <a:off x="5317250" y="3493167"/>
            <a:ext cx="2607550" cy="1778079"/>
          </a:xfrm>
          <a:prstGeom prst="rect">
            <a:avLst/>
          </a:prstGeom>
          <a:noFill/>
          <a:ln w="19050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2F11E76-5F6B-404F-B3B3-21892C146147}"/>
              </a:ext>
            </a:extLst>
          </p:cNvPr>
          <p:cNvSpPr/>
          <p:nvPr/>
        </p:nvSpPr>
        <p:spPr>
          <a:xfrm>
            <a:off x="5317250" y="5335412"/>
            <a:ext cx="2607550" cy="1084051"/>
          </a:xfrm>
          <a:prstGeom prst="rect">
            <a:avLst/>
          </a:prstGeom>
          <a:noFill/>
          <a:ln w="19050">
            <a:solidFill>
              <a:srgbClr val="1778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3F574C-CD6E-7B4D-8640-C6E1B8C0D291}"/>
              </a:ext>
            </a:extLst>
          </p:cNvPr>
          <p:cNvSpPr txBox="1"/>
          <p:nvPr/>
        </p:nvSpPr>
        <p:spPr>
          <a:xfrm>
            <a:off x="8058491" y="2021424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cpus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3C018C-0C6E-9D4F-BCE0-50BB59C656FE}"/>
              </a:ext>
            </a:extLst>
          </p:cNvPr>
          <p:cNvSpPr txBox="1"/>
          <p:nvPr/>
        </p:nvSpPr>
        <p:spPr>
          <a:xfrm>
            <a:off x="8058491" y="3705098"/>
            <a:ext cx="1295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C980414-42F1-B04F-AF69-E4E3BA95F5B5}"/>
              </a:ext>
            </a:extLst>
          </p:cNvPr>
          <p:cNvSpPr txBox="1"/>
          <p:nvPr/>
        </p:nvSpPr>
        <p:spPr>
          <a:xfrm>
            <a:off x="8058491" y="5493386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A1F1C82-D447-8B45-9623-65F385D2DAC0}"/>
              </a:ext>
            </a:extLst>
          </p:cNvPr>
          <p:cNvSpPr txBox="1"/>
          <p:nvPr/>
        </p:nvSpPr>
        <p:spPr>
          <a:xfrm>
            <a:off x="203200" y="1451309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http://localhost:9081/</a:t>
            </a:r>
            <a:r>
              <a:rPr lang="de-DE" sz="1400" dirty="0" err="1">
                <a:solidFill>
                  <a:srgbClr val="1778B8"/>
                </a:solidFill>
              </a:rPr>
              <a:t>dashboard?delay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50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9499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loadDashboardData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DashboardPage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onClose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revealOrder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backwards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b="1" dirty="0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&lt;Logs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={&lt;Spinner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label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User..." /&gt;}&gt;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&lt;Users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dashboardData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.users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6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React.SuspenseList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56699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React.Suspense</a:t>
            </a:r>
            <a:r>
              <a:rPr lang="de-DE" b="0" dirty="0">
                <a:solidFill>
                  <a:srgbClr val="36544F"/>
                </a:solidFill>
              </a:rPr>
              <a:t>: legt fest, wo in der Komponentenhierarchie gewartet werden soll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23EB81-D72F-F04D-B6A8-9D7ED8DF023D}"/>
              </a:ext>
            </a:extLst>
          </p:cNvPr>
          <p:cNvSpPr txBox="1"/>
          <p:nvPr/>
        </p:nvSpPr>
        <p:spPr>
          <a:xfrm>
            <a:off x="169332" y="1656484"/>
            <a:ext cx="3742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Code-Beispiel: </a:t>
            </a:r>
            <a:r>
              <a:rPr lang="de-DE" sz="1400" dirty="0" err="1">
                <a:solidFill>
                  <a:srgbClr val="1778B8"/>
                </a:solidFill>
              </a:rPr>
              <a:t>DashboardWithSuspensePage.js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8B1045A-FE4B-1C4B-8340-F0A264C5B47B}"/>
              </a:ext>
            </a:extLst>
          </p:cNvPr>
          <p:cNvSpPr txBox="1"/>
          <p:nvPr/>
        </p:nvSpPr>
        <p:spPr>
          <a:xfrm>
            <a:off x="203200" y="2502600"/>
            <a:ext cx="4749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Logs({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00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logsResource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.read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&lt;h2&gt;Logs&lt;/h2&gt;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logs.map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 =&gt; (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&lt;p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l.eventId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[{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l.user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}] {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l.msg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&lt;/p&gt;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))}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&lt;/div&gt;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8522D98-2D05-144F-AB9E-D45E01DFD358}"/>
              </a:ext>
            </a:extLst>
          </p:cNvPr>
          <p:cNvSpPr/>
          <p:nvPr/>
        </p:nvSpPr>
        <p:spPr>
          <a:xfrm>
            <a:off x="5164667" y="2747966"/>
            <a:ext cx="5690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Hierauf wird gewartet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71514DB6-2E83-B749-A254-29B64F96497E}"/>
              </a:ext>
            </a:extLst>
          </p:cNvPr>
          <p:cNvCxnSpPr>
            <a:cxnSpLocks/>
          </p:cNvCxnSpPr>
          <p:nvPr/>
        </p:nvCxnSpPr>
        <p:spPr>
          <a:xfrm flipH="1" flipV="1">
            <a:off x="4673600" y="2917243"/>
            <a:ext cx="400128" cy="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228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FE34D6-89BB-DE43-BB62-A1EC174E9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React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F951768-3954-0649-8867-67336419DA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>
                <a:solidFill>
                  <a:srgbClr val="FB8E20"/>
                </a:solidFill>
              </a:rPr>
              <a:t>Concurrent</a:t>
            </a:r>
            <a:r>
              <a:rPr lang="de-DE" dirty="0">
                <a:solidFill>
                  <a:srgbClr val="FB8E20"/>
                </a:solidFill>
              </a:rPr>
              <a:t> Mode</a:t>
            </a:r>
            <a:r>
              <a:rPr lang="de-DE" b="0" dirty="0">
                <a:solidFill>
                  <a:srgbClr val="36544F"/>
                </a:solidFill>
              </a:rPr>
              <a:t>: Aktueller 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Experimentelle Version verfügbar, wird von FB produktiv eingesetzt</a:t>
            </a:r>
          </a:p>
          <a:p>
            <a:r>
              <a:rPr lang="de-DE" b="0" dirty="0">
                <a:solidFill>
                  <a:srgbClr val="36544F"/>
                </a:solidFill>
              </a:rPr>
              <a:t>Hat Veränderungen auf die Anwendungsarchitektur</a:t>
            </a:r>
          </a:p>
          <a:p>
            <a:pPr lvl="1"/>
            <a:r>
              <a:rPr lang="de-DE" dirty="0"/>
              <a:t>Transitionen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Vorladen von 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Ökosystem muss darauf vorbereitet sein</a:t>
            </a:r>
          </a:p>
          <a:p>
            <a:pPr lvl="1"/>
            <a:r>
              <a:rPr lang="de-DE" dirty="0"/>
              <a:t>Router</a:t>
            </a:r>
          </a:p>
          <a:p>
            <a:pPr lvl="1"/>
            <a:r>
              <a:rPr lang="de-DE" b="0" dirty="0">
                <a:solidFill>
                  <a:srgbClr val="9E60B8"/>
                </a:solidFill>
              </a:rPr>
              <a:t>Konzepte/Bibliotheken zum Vorladen von Daten</a:t>
            </a:r>
          </a:p>
          <a:p>
            <a:pPr lvl="1"/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Für wen ist der </a:t>
            </a:r>
            <a:r>
              <a:rPr lang="de-DE" b="0" dirty="0" err="1">
                <a:solidFill>
                  <a:srgbClr val="36544F"/>
                </a:solidFill>
              </a:rPr>
              <a:t>Suspense</a:t>
            </a:r>
            <a:r>
              <a:rPr lang="de-DE" b="0" dirty="0">
                <a:solidFill>
                  <a:srgbClr val="36544F"/>
                </a:solidFill>
              </a:rPr>
              <a:t> sinnvoll?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4572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2"/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BF3362-8E71-4D4A-B629-37FD681CC431}"/>
              </a:ext>
            </a:extLst>
          </p:cNvPr>
          <p:cNvSpPr txBox="1"/>
          <p:nvPr/>
        </p:nvSpPr>
        <p:spPr>
          <a:xfrm>
            <a:off x="8259417" y="0"/>
            <a:ext cx="1646583" cy="369332"/>
          </a:xfrm>
          <a:prstGeom prst="rect">
            <a:avLst/>
          </a:prstGeom>
          <a:solidFill>
            <a:srgbClr val="B04432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D4EBE9"/>
                </a:solidFill>
              </a:rPr>
              <a:t>experimentell!</a:t>
            </a:r>
          </a:p>
        </p:txBody>
      </p:sp>
    </p:spTree>
    <p:extLst>
      <p:ext uri="{BB962C8B-B14F-4D97-AF65-F5344CB8AC3E}">
        <p14:creationId xmlns:p14="http://schemas.microsoft.com/office/powerpoint/2010/main" val="6182852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4762900"/>
            <a:ext cx="8261120" cy="13103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/jax-2020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Source Code: https://</a:t>
            </a:r>
            <a:r>
              <a:rPr lang="de-DE" sz="2000" b="1" dirty="0" err="1">
                <a:solidFill>
                  <a:srgbClr val="36544F"/>
                </a:solidFill>
              </a:rPr>
              <a:t>react.schule</a:t>
            </a:r>
            <a:r>
              <a:rPr lang="de-DE" sz="2000" b="1" dirty="0">
                <a:solidFill>
                  <a:srgbClr val="36544F"/>
                </a:solidFill>
              </a:rPr>
              <a:t> /</a:t>
            </a:r>
            <a:r>
              <a:rPr lang="de-DE" sz="2000" b="1" dirty="0" err="1">
                <a:solidFill>
                  <a:srgbClr val="36544F"/>
                </a:solidFill>
              </a:rPr>
              <a:t>react</a:t>
            </a:r>
            <a:r>
              <a:rPr lang="de-DE" sz="2000" b="1" dirty="0">
                <a:solidFill>
                  <a:srgbClr val="36544F"/>
                </a:solidFill>
              </a:rPr>
              <a:t>-blog-</a:t>
            </a:r>
            <a:r>
              <a:rPr lang="de-DE" sz="2000" b="1" dirty="0" err="1">
                <a:solidFill>
                  <a:srgbClr val="36544F"/>
                </a:solidFill>
              </a:rPr>
              <a:t>example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992521" y="926817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002" y="224440"/>
            <a:ext cx="1609260" cy="23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Properties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</a:t>
            </a:r>
            <a:r>
              <a:rPr lang="de-DE" b="0" dirty="0">
                <a:solidFill>
                  <a:srgbClr val="36544F"/>
                </a:solidFill>
              </a:rPr>
              <a:t>: Generische </a:t>
            </a:r>
            <a:r>
              <a:rPr lang="de-DE" b="0" dirty="0" err="1">
                <a:solidFill>
                  <a:srgbClr val="36544F"/>
                </a:solidFill>
              </a:rPr>
              <a:t>DataLoader</a:t>
            </a:r>
            <a:r>
              <a:rPr lang="de-DE" b="0" dirty="0">
                <a:solidFill>
                  <a:srgbClr val="36544F"/>
                </a:solidFill>
              </a:rPr>
              <a:t>-Komponente</a:t>
            </a:r>
          </a:p>
          <a:p>
            <a:r>
              <a:rPr lang="de-DE" b="0" dirty="0">
                <a:solidFill>
                  <a:srgbClr val="36544F"/>
                </a:solidFill>
              </a:rPr>
              <a:t>"Infrastruktur"-Komponente, die Daten laden implementiert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3526008" y="3429000"/>
            <a:ext cx="76367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ChatPage</a:t>
            </a:r>
            <a:r>
              <a:rPr lang="de-DE" dirty="0"/>
              <a:t> oder Tabs</a:t>
            </a:r>
          </a:p>
          <a:p>
            <a:endParaRPr lang="de-DE" dirty="0"/>
          </a:p>
          <a:p>
            <a:r>
              <a:rPr lang="de-DE" dirty="0"/>
              <a:t>Beispiel: </a:t>
            </a:r>
            <a:r>
              <a:rPr lang="de-DE" dirty="0" err="1"/>
              <a:t>UserStatsPage</a:t>
            </a:r>
            <a:r>
              <a:rPr lang="de-DE" dirty="0"/>
              <a:t> für </a:t>
            </a:r>
            <a:r>
              <a:rPr lang="de-DE" dirty="0" err="1"/>
              <a:t>fetch</a:t>
            </a:r>
            <a:r>
              <a:rPr lang="de-DE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203200" y="2398016"/>
            <a:ext cx="9135853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true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null });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React.useEffect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() =&gt;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vereinfacht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this.props.url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setState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false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}));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Kind-Komponente rendern und Properties 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übergeben....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.... ? // WIE? WAS?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4915</Words>
  <Application>Microsoft Macintosh PowerPoint</Application>
  <PresentationFormat>A4-Papier (210 x 297 mm)</PresentationFormat>
  <Paragraphs>1093</Paragraphs>
  <Slides>85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Jax Hybrid Mainz / Online | September 2020 | @nilshartmann</vt:lpstr>
      <vt:lpstr>https://nilshartmann.net</vt:lpstr>
      <vt:lpstr>Hintergrund: Render Properties</vt:lpstr>
      <vt:lpstr>Hintergrund: Render Properties</vt:lpstr>
      <vt:lpstr>Hintergrund: 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Render Properties</vt:lpstr>
      <vt:lpstr>PowerPoint-Präsentation</vt:lpstr>
      <vt:lpstr>Hooks als Alternative</vt:lpstr>
      <vt:lpstr>Hooks als Alternative</vt:lpstr>
      <vt:lpstr>Hooks als Alternative</vt:lpstr>
      <vt:lpstr>Hooks als Alternative</vt:lpstr>
      <vt:lpstr>Hooks als Alternative</vt:lpstr>
      <vt:lpstr>Hooks als Alternative</vt:lpstr>
      <vt:lpstr>State in Hooks</vt:lpstr>
      <vt:lpstr>State in Hooks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useReducer Hook</vt:lpstr>
      <vt:lpstr>PowerPoint-Präsentation</vt:lpstr>
      <vt:lpstr>Globale Daten</vt:lpstr>
      <vt:lpstr>Globale Daten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React Context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Higher order Components</vt:lpstr>
      <vt:lpstr>Globaler Zustand</vt:lpstr>
      <vt:lpstr>Globaler Zustand</vt:lpstr>
      <vt:lpstr>Ausblick: Redux</vt:lpstr>
      <vt:lpstr>Rendern unterbrechen</vt:lpstr>
      <vt:lpstr>Suspense</vt:lpstr>
      <vt:lpstr>Demo: Lazy und Suspense</vt:lpstr>
      <vt:lpstr>Demo: Lazy und Suspense</vt:lpstr>
      <vt:lpstr>suspense</vt:lpstr>
      <vt:lpstr>suspense</vt:lpstr>
      <vt:lpstr>Ausblick</vt:lpstr>
      <vt:lpstr>Oktober 2019</vt:lpstr>
      <vt:lpstr>September 2020 😲</vt:lpstr>
      <vt:lpstr>concurrent React</vt:lpstr>
      <vt:lpstr>concurrent React</vt:lpstr>
      <vt:lpstr>Concurrent React</vt:lpstr>
      <vt:lpstr>concurrent React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Suspense For Data Fetching</vt:lpstr>
      <vt:lpstr>concurrent React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978</cp:revision>
  <cp:lastPrinted>2019-09-04T14:49:47Z</cp:lastPrinted>
  <dcterms:created xsi:type="dcterms:W3CDTF">2016-03-28T15:59:53Z</dcterms:created>
  <dcterms:modified xsi:type="dcterms:W3CDTF">2020-09-06T20:45:14Z</dcterms:modified>
</cp:coreProperties>
</file>